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859" r:id="rId2"/>
    <p:sldId id="1017" r:id="rId3"/>
    <p:sldId id="1040" r:id="rId4"/>
    <p:sldId id="1032" r:id="rId5"/>
    <p:sldId id="1019" r:id="rId6"/>
    <p:sldId id="1023" r:id="rId7"/>
    <p:sldId id="1043" r:id="rId8"/>
    <p:sldId id="1026" r:id="rId9"/>
    <p:sldId id="1044" r:id="rId10"/>
    <p:sldId id="1045" r:id="rId11"/>
    <p:sldId id="1046" r:id="rId12"/>
    <p:sldId id="1047" r:id="rId13"/>
    <p:sldId id="1048" r:id="rId14"/>
    <p:sldId id="1049" r:id="rId15"/>
    <p:sldId id="1050" r:id="rId16"/>
    <p:sldId id="1025" r:id="rId17"/>
    <p:sldId id="1027" r:id="rId18"/>
    <p:sldId id="1037" r:id="rId19"/>
    <p:sldId id="1030" r:id="rId20"/>
    <p:sldId id="1052" r:id="rId21"/>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8.png"/><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xml"/><Relationship Id="rId5" Type="http://schemas.openxmlformats.org/officeDocument/2006/relationships/image" Target="../media/image43.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 Id="rId5" Type="http://schemas.openxmlformats.org/officeDocument/2006/relationships/image" Target="../media/image46.png"/><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 y="1721001"/>
            <a:ext cx="12190412"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mn-lt"/>
                <a:ea typeface="微软雅黑" panose="020B0503020204020204" pitchFamily="34" charset="-122"/>
                <a:cs typeface="微软雅黑" panose="020B0503020204020204" pitchFamily="34" charset="-122"/>
              </a:rPr>
              <a:t>2</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机械振动</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1" y="2996952"/>
            <a:ext cx="12190412"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微软雅黑" panose="020B0503020204020204" pitchFamily="34" charset="-122"/>
                <a:cs typeface="微软雅黑" panose="020B0503020204020204" pitchFamily="34" charset="-122"/>
              </a:rPr>
              <a:t>3</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单</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摆</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548680"/>
                <a:ext cx="11485848" cy="1219693"/>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单摆周期公式</a:t>
                </a:r>
                <a:r>
                  <a:rPr lang="en-US" altLang="zh-CN" b="1" i="1">
                    <a:solidFill>
                      <a:srgbClr val="00A451"/>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A45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A451"/>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A451"/>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A451"/>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A451"/>
                                </a:solidFill>
                                <a:latin typeface="Cambria Math" panose="02040503050406030204" pitchFamily="18" charset="0"/>
                                <a:ea typeface="宋体" panose="02010600030101010101" pitchFamily="2" charset="-122"/>
                                <a:cs typeface="Times New Roman" panose="02020603050405020304" pitchFamily="18" charset="0"/>
                              </a:rPr>
                              <m:t>𝒍</m:t>
                            </m:r>
                          </m:num>
                          <m:den>
                            <m:r>
                              <a:rPr lang="en-US" altLang="zh-CN" b="1" i="1">
                                <a:solidFill>
                                  <a:srgbClr val="00A451"/>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中</a:t>
                </a:r>
                <a:r>
                  <a:rPr lang="en-US" altLang="zh-CN" b="1" i="1">
                    <a:solidFill>
                      <a:srgbClr val="00A451"/>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i="1">
                    <a:solidFill>
                      <a:srgbClr val="00A451"/>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的理解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548680"/>
                <a:ext cx="11485848" cy="1219693"/>
              </a:xfrm>
              <a:blipFill>
                <a:blip r:embed="rId2"/>
                <a:stretch>
                  <a:fillRect/>
                </a:stretch>
              </a:blipFill>
            </p:spPr>
            <p:txBody>
              <a:bodyPr/>
              <a:lstStyle/>
              <a:p>
                <a:r>
                  <a:rPr lang="zh-CN" altLang="en-US">
                    <a:noFill/>
                  </a:rPr>
                  <a:t> </a:t>
                </a:r>
              </a:p>
            </p:txBody>
          </p:sp>
        </mc:Fallback>
      </mc:AlternateContent>
      <p:pic>
        <p:nvPicPr>
          <p:cNvPr id="3" name="要点2.eps" descr="id:2147491387;FounderCES"/>
          <p:cNvPicPr/>
          <p:nvPr/>
        </p:nvPicPr>
        <p:blipFill>
          <a:blip r:embed="rId3"/>
          <a:stretch>
            <a:fillRect/>
          </a:stretch>
        </p:blipFill>
        <p:spPr>
          <a:xfrm>
            <a:off x="478582" y="1071320"/>
            <a:ext cx="1080441" cy="379472"/>
          </a:xfrm>
          <a:prstGeom prst="rect">
            <a:avLst/>
          </a:prstGeom>
        </p:spPr>
      </p:pic>
      <p:sp>
        <p:nvSpPr>
          <p:cNvPr id="4" name="内容占位符 1"/>
          <p:cNvSpPr txBox="1">
            <a:spLocks/>
          </p:cNvSpPr>
          <p:nvPr/>
        </p:nvSpPr>
        <p:spPr bwMode="auto">
          <a:xfrm>
            <a:off x="360854" y="1569383"/>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摆长与等效摆长</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摆长</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eaLnBrk="1" hangingPunct="0">
              <a:spcAft>
                <a:spcPts val="0"/>
              </a:spcAft>
              <a:tabLst>
                <a:tab pos="639127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因为实际随单摆摆动的物体不一定能视为质点，所以摆长是指从悬点到摆动物体重心的长度，而不是摆线的长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728766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2881686"/>
              </a:xfrm>
            </p:spPr>
            <p:txBody>
              <a:bodyPr/>
              <a:lstStyle/>
              <a:p>
                <a:pPr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等效摆长</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中甲、乙在垂直纸面方向摆起来的效果是相同的，所以甲的等效摆长为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𝜶</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中，乙在垂直纸面方向摆动时，与甲等效；乙在纸面内小角度摆动时，与丙等效</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2881686"/>
              </a:xfrm>
              <a:blipFill>
                <a:blip r:embed="rId2"/>
                <a:stretch>
                  <a:fillRect l="-796" r="-849" b="-846"/>
                </a:stretch>
              </a:blipFill>
            </p:spPr>
            <p:txBody>
              <a:bodyPr/>
              <a:lstStyle/>
              <a:p>
                <a:r>
                  <a:rPr lang="zh-CN" altLang="en-US">
                    <a:noFill/>
                  </a:rPr>
                  <a:t> </a:t>
                </a:r>
              </a:p>
            </p:txBody>
          </p:sp>
        </mc:Fallback>
      </mc:AlternateContent>
      <p:pic>
        <p:nvPicPr>
          <p:cNvPr id="6" name="图片 5"/>
          <p:cNvPicPr>
            <a:picLocks noChangeAspect="1"/>
          </p:cNvPicPr>
          <p:nvPr/>
        </p:nvPicPr>
        <p:blipFill>
          <a:blip r:embed="rId3"/>
          <a:stretch>
            <a:fillRect/>
          </a:stretch>
        </p:blipFill>
        <p:spPr>
          <a:xfrm>
            <a:off x="3646934" y="3645024"/>
            <a:ext cx="6108852" cy="2448272"/>
          </a:xfrm>
          <a:prstGeom prst="rect">
            <a:avLst/>
          </a:prstGeom>
        </p:spPr>
      </p:pic>
    </p:spTree>
    <p:extLst>
      <p:ext uri="{BB962C8B-B14F-4D97-AF65-F5344CB8AC3E}">
        <p14:creationId xmlns:p14="http://schemas.microsoft.com/office/powerpoint/2010/main" val="13280223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549288"/>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等效重力加速度</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公式中的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由单摆所在的空间位置决定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随地球表面位置、高度的变化而变化，在不同星球上也不相同，因此应将单摆所在处的等效重力加速度值</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代入公式，即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不一定取</a:t>
                </a:r>
                <a:r>
                  <a:rPr lang="en-US" altLang="zh-CN" b="1" smtClean="0">
                    <a:solidFill>
                      <a:srgbClr val="000000"/>
                    </a:solidFill>
                    <a:ea typeface="宋体" panose="02010600030101010101" pitchFamily="2" charset="-122"/>
                    <a:cs typeface="Times New Roman" panose="02020603050405020304" pitchFamily="18" charset="0"/>
                  </a:rPr>
                  <a:t>9.8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549288"/>
              </a:xfrm>
              <a:blipFill>
                <a:blip r:embed="rId2"/>
                <a:stretch>
                  <a:fillRect l="-796" r="-849" b="-190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2972855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还由单摆系统的运动状态决定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4009536649"/>
              </p:ext>
            </p:extLst>
          </p:nvPr>
        </p:nvGraphicFramePr>
        <p:xfrm>
          <a:off x="609600" y="1505312"/>
          <a:ext cx="11237102" cy="4937760"/>
        </p:xfrm>
        <a:graphic>
          <a:graphicData uri="http://schemas.openxmlformats.org/drawingml/2006/table">
            <a:tbl>
              <a:tblPr firstRow="1" firstCol="1" bandRow="1"/>
              <a:tblGrid>
                <a:gridCol w="3894779">
                  <a:extLst>
                    <a:ext uri="{9D8B030D-6E8A-4147-A177-3AD203B41FA5}">
                      <a16:colId xmlns:a16="http://schemas.microsoft.com/office/drawing/2014/main" val="1624894164"/>
                    </a:ext>
                  </a:extLst>
                </a:gridCol>
                <a:gridCol w="3461028">
                  <a:extLst>
                    <a:ext uri="{9D8B030D-6E8A-4147-A177-3AD203B41FA5}">
                      <a16:colId xmlns:a16="http://schemas.microsoft.com/office/drawing/2014/main" val="4253572297"/>
                    </a:ext>
                  </a:extLst>
                </a:gridCol>
                <a:gridCol w="3881295">
                  <a:extLst>
                    <a:ext uri="{9D8B030D-6E8A-4147-A177-3AD203B41FA5}">
                      <a16:colId xmlns:a16="http://schemas.microsoft.com/office/drawing/2014/main" val="1240055704"/>
                    </a:ext>
                  </a:extLst>
                </a:gridCol>
              </a:tblGrid>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等效摆及条件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等效重力加速度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确定方法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880399938"/>
                  </a:ext>
                </a:extLst>
              </a:tr>
              <a:tr h="0">
                <a:tc>
                  <a:txBody>
                    <a:bodyPr/>
                    <a:lstStyle/>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3">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当单摆在平衡位置</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停摆</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等效重力加速度为</a:t>
                      </a:r>
                      <a:r>
                        <a:rPr lang="zh-CN" sz="2400" b="1">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摆线的拉力与摆球质量之比</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737308963"/>
                  </a:ext>
                </a:extLst>
              </a:tr>
              <a:tr h="0">
                <a:tc>
                  <a:txBody>
                    <a:bodyPr/>
                    <a:lstStyle/>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265781274"/>
                  </a:ext>
                </a:extLst>
              </a:tr>
              <a:tr h="0">
                <a:tc>
                  <a:txBody>
                    <a:bodyPr/>
                    <a:lstStyle/>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sinθ</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3441678932"/>
                  </a:ext>
                </a:extLst>
              </a:tr>
            </a:tbl>
          </a:graphicData>
        </a:graphic>
      </p:graphicFrame>
      <p:pic>
        <p:nvPicPr>
          <p:cNvPr id="1027" name="xq1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78782" y="2250951"/>
            <a:ext cx="962025" cy="962025"/>
          </a:xfrm>
          <a:prstGeom prst="rect">
            <a:avLst/>
          </a:prstGeom>
          <a:noFill/>
          <a:extLst>
            <a:ext uri="{909E8E84-426E-40DD-AFC4-6F175D3DCCD1}">
              <a14:hiddenFill xmlns:a14="http://schemas.microsoft.com/office/drawing/2010/main">
                <a:solidFill>
                  <a:srgbClr val="FFFFFF"/>
                </a:solidFill>
              </a14:hiddenFill>
            </a:ext>
          </a:extLst>
        </p:spPr>
      </p:pic>
      <p:pic>
        <p:nvPicPr>
          <p:cNvPr id="1026" name="xq2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34778" y="3610719"/>
            <a:ext cx="885825" cy="1114425"/>
          </a:xfrm>
          <a:prstGeom prst="rect">
            <a:avLst/>
          </a:prstGeom>
          <a:noFill/>
          <a:extLst>
            <a:ext uri="{909E8E84-426E-40DD-AFC4-6F175D3DCCD1}">
              <a14:hiddenFill xmlns:a14="http://schemas.microsoft.com/office/drawing/2010/main">
                <a:solidFill>
                  <a:srgbClr val="FFFFFF"/>
                </a:solidFill>
              </a14:hiddenFill>
            </a:ext>
          </a:extLst>
        </p:spPr>
      </p:pic>
      <p:pic>
        <p:nvPicPr>
          <p:cNvPr id="1025" name="xq2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98973" y="5373216"/>
            <a:ext cx="1085850" cy="704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5145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还由单摆所处的物理环境决定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graphicFrame>
            <p:nvGraphicFramePr>
              <p:cNvPr id="3" name="表格 2"/>
              <p:cNvGraphicFramePr>
                <a:graphicFrameLocks noGrp="1"/>
              </p:cNvGraphicFramePr>
              <p:nvPr>
                <p:extLst>
                  <p:ext uri="{D42A27DB-BD31-4B8C-83A1-F6EECF244321}">
                    <p14:modId xmlns:p14="http://schemas.microsoft.com/office/powerpoint/2010/main" val="3556254645"/>
                  </p:ext>
                </p:extLst>
              </p:nvPr>
            </p:nvGraphicFramePr>
            <p:xfrm>
              <a:off x="550590" y="1549896"/>
              <a:ext cx="11296112" cy="4389120"/>
            </p:xfrm>
            <a:graphic>
              <a:graphicData uri="http://schemas.openxmlformats.org/drawingml/2006/table">
                <a:tbl>
                  <a:tblPr firstRow="1" firstCol="1" bandRow="1"/>
                  <a:tblGrid>
                    <a:gridCol w="4522964">
                      <a:extLst>
                        <a:ext uri="{9D8B030D-6E8A-4147-A177-3AD203B41FA5}">
                          <a16:colId xmlns:a16="http://schemas.microsoft.com/office/drawing/2014/main" val="3395324965"/>
                        </a:ext>
                      </a:extLst>
                    </a:gridCol>
                    <a:gridCol w="2523551">
                      <a:extLst>
                        <a:ext uri="{9D8B030D-6E8A-4147-A177-3AD203B41FA5}">
                          <a16:colId xmlns:a16="http://schemas.microsoft.com/office/drawing/2014/main" val="54327860"/>
                        </a:ext>
                      </a:extLst>
                    </a:gridCol>
                    <a:gridCol w="4249597">
                      <a:extLst>
                        <a:ext uri="{9D8B030D-6E8A-4147-A177-3AD203B41FA5}">
                          <a16:colId xmlns:a16="http://schemas.microsoft.com/office/drawing/2014/main" val="3582453279"/>
                        </a:ext>
                      </a:extLst>
                    </a:gridCol>
                  </a:tblGrid>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等效摆及条件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等效重力加速度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确定方法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914329764"/>
                      </a:ext>
                    </a:extLst>
                  </a:tr>
                  <a:tr h="0">
                    <a:tc>
                      <a:txBody>
                        <a:bodyPr/>
                        <a:lstStyle/>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𝒎𝒈</m:t>
                                  </m:r>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𝒒𝑬</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den>
                              </m:f>
                            </m:oMath>
                          </a14:m>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当摆球受到的除重力、拉力以外的其他力为恒力且方向沿竖直方向时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采用等效法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将重力和恒力的合力等效为重力</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64740223"/>
                      </a:ext>
                    </a:extLst>
                  </a:tr>
                  <a:tr h="0">
                    <a:tc>
                      <a:txBody>
                        <a:bodyPr/>
                        <a:lstStyle/>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𝒎𝒈</m:t>
                                  </m:r>
                                  <m:r>
                                    <a:rPr lang="en-US" altLang="zh-CN" sz="2400"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𝒒𝑬</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den>
                              </m:f>
                            </m:oMath>
                          </a14:m>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2398728377"/>
                      </a:ext>
                    </a:extLst>
                  </a:tr>
                </a:tbl>
              </a:graphicData>
            </a:graphic>
          </p:graphicFrame>
        </mc:Choice>
        <mc:Fallback>
          <p:graphicFrame>
            <p:nvGraphicFramePr>
              <p:cNvPr id="3" name="表格 2"/>
              <p:cNvGraphicFramePr>
                <a:graphicFrameLocks noGrp="1"/>
              </p:cNvGraphicFramePr>
              <p:nvPr>
                <p:extLst>
                  <p:ext uri="{D42A27DB-BD31-4B8C-83A1-F6EECF244321}">
                    <p14:modId xmlns:p14="http://schemas.microsoft.com/office/powerpoint/2010/main" val="3556254645"/>
                  </p:ext>
                </p:extLst>
              </p:nvPr>
            </p:nvGraphicFramePr>
            <p:xfrm>
              <a:off x="550590" y="1549896"/>
              <a:ext cx="11296112" cy="4389120"/>
            </p:xfrm>
            <a:graphic>
              <a:graphicData uri="http://schemas.openxmlformats.org/drawingml/2006/table">
                <a:tbl>
                  <a:tblPr firstRow="1" firstCol="1" bandRow="1"/>
                  <a:tblGrid>
                    <a:gridCol w="4522964">
                      <a:extLst>
                        <a:ext uri="{9D8B030D-6E8A-4147-A177-3AD203B41FA5}">
                          <a16:colId xmlns:a16="http://schemas.microsoft.com/office/drawing/2014/main" val="3395324965"/>
                        </a:ext>
                      </a:extLst>
                    </a:gridCol>
                    <a:gridCol w="2523551">
                      <a:extLst>
                        <a:ext uri="{9D8B030D-6E8A-4147-A177-3AD203B41FA5}">
                          <a16:colId xmlns:a16="http://schemas.microsoft.com/office/drawing/2014/main" val="54327860"/>
                        </a:ext>
                      </a:extLst>
                    </a:gridCol>
                    <a:gridCol w="4249597">
                      <a:extLst>
                        <a:ext uri="{9D8B030D-6E8A-4147-A177-3AD203B41FA5}">
                          <a16:colId xmlns:a16="http://schemas.microsoft.com/office/drawing/2014/main" val="3582453279"/>
                        </a:ext>
                      </a:extLst>
                    </a:gridCol>
                  </a:tblGrid>
                  <a:tr h="54864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等效摆及条件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等效重力加速度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确定方法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914329764"/>
                      </a:ext>
                    </a:extLst>
                  </a:tr>
                  <a:tr h="1920240">
                    <a:tc>
                      <a:txBody>
                        <a:bodyPr/>
                        <a:lstStyle/>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79036" t="-28797" r="-168434" b="-100316"/>
                          </a:stretch>
                        </a:blipFill>
                      </a:tcPr>
                    </a:tc>
                    <a:tc rowSpan="2">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当摆球受到的除重力、拉力以外的其他力为恒力且方向沿竖直方向时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采用等效法</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将重力和恒力的合力等效为重力</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464740223"/>
                      </a:ext>
                    </a:extLst>
                  </a:tr>
                  <a:tr h="1920240">
                    <a:tc>
                      <a:txBody>
                        <a:bodyPr/>
                        <a:lstStyle/>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79036" t="-129206" r="-168434" b="-635"/>
                          </a:stretch>
                        </a:blipFill>
                      </a:tcPr>
                    </a:tc>
                    <a:tc vMerge="1">
                      <a:txBody>
                        <a:bodyPr/>
                        <a:lstStyle/>
                        <a:p>
                          <a:endParaRPr lang="zh-CN" altLang="en-US"/>
                        </a:p>
                      </a:txBody>
                      <a:tcPr/>
                    </a:tc>
                    <a:extLst>
                      <a:ext uri="{0D108BD9-81ED-4DB2-BD59-A6C34878D82A}">
                        <a16:rowId xmlns:a16="http://schemas.microsoft.com/office/drawing/2014/main" val="2398728377"/>
                      </a:ext>
                    </a:extLst>
                  </a:tr>
                </a:tbl>
              </a:graphicData>
            </a:graphic>
          </p:graphicFrame>
        </mc:Fallback>
      </mc:AlternateContent>
      <p:pic>
        <p:nvPicPr>
          <p:cNvPr id="2050" name="xq2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8782" y="2459026"/>
            <a:ext cx="923925"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049" name="xq2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78782" y="4299173"/>
            <a:ext cx="1095375" cy="1362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23616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478545947"/>
              </p:ext>
            </p:extLst>
          </p:nvPr>
        </p:nvGraphicFramePr>
        <p:xfrm>
          <a:off x="380577" y="1045840"/>
          <a:ext cx="11475269" cy="4937760"/>
        </p:xfrm>
        <a:graphic>
          <a:graphicData uri="http://schemas.openxmlformats.org/drawingml/2006/table">
            <a:tbl>
              <a:tblPr firstRow="1" firstCol="1" bandRow="1"/>
              <a:tblGrid>
                <a:gridCol w="4594698">
                  <a:extLst>
                    <a:ext uri="{9D8B030D-6E8A-4147-A177-3AD203B41FA5}">
                      <a16:colId xmlns:a16="http://schemas.microsoft.com/office/drawing/2014/main" val="1385111521"/>
                    </a:ext>
                  </a:extLst>
                </a:gridCol>
                <a:gridCol w="2563575">
                  <a:extLst>
                    <a:ext uri="{9D8B030D-6E8A-4147-A177-3AD203B41FA5}">
                      <a16:colId xmlns:a16="http://schemas.microsoft.com/office/drawing/2014/main" val="2750299070"/>
                    </a:ext>
                  </a:extLst>
                </a:gridCol>
                <a:gridCol w="4316996">
                  <a:extLst>
                    <a:ext uri="{9D8B030D-6E8A-4147-A177-3AD203B41FA5}">
                      <a16:colId xmlns:a16="http://schemas.microsoft.com/office/drawing/2014/main" val="1840324248"/>
                    </a:ext>
                  </a:extLst>
                </a:gridCol>
              </a:tblGrid>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等效摆及条件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等效重力加速度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确定方法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75723392"/>
                  </a:ext>
                </a:extLst>
              </a:tr>
              <a:tr h="0">
                <a:tc>
                  <a:txBody>
                    <a:bodyPr/>
                    <a:lstStyle/>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当摆球受到的除重力、拉力以外的其他力为恒力且方向总是与速度方向垂直时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等效重力加速度仍为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98783633"/>
                  </a:ext>
                </a:extLst>
              </a:tr>
              <a:tr h="0">
                <a:tc>
                  <a:txBody>
                    <a:bodyPr/>
                    <a:lstStyle/>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626083974"/>
                  </a:ext>
                </a:extLst>
              </a:tr>
            </a:tbl>
          </a:graphicData>
        </a:graphic>
      </p:graphicFrame>
      <p:pic>
        <p:nvPicPr>
          <p:cNvPr id="3074" name="xq2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57226" y="1772816"/>
            <a:ext cx="1476748" cy="1783457"/>
          </a:xfrm>
          <a:prstGeom prst="rect">
            <a:avLst/>
          </a:prstGeom>
          <a:noFill/>
          <a:extLst>
            <a:ext uri="{909E8E84-426E-40DD-AFC4-6F175D3DCCD1}">
              <a14:hiddenFill xmlns:a14="http://schemas.microsoft.com/office/drawing/2010/main">
                <a:solidFill>
                  <a:srgbClr val="FFFFFF"/>
                </a:solidFill>
              </a14:hiddenFill>
            </a:ext>
          </a:extLst>
        </p:spPr>
      </p:pic>
      <p:pic>
        <p:nvPicPr>
          <p:cNvPr id="3073" name="xq2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7226" y="3933056"/>
            <a:ext cx="1375511" cy="18131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27280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64704"/>
                <a:ext cx="11485848" cy="1930465"/>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图所示，摆球可视为质点，各段绳长均为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，甲、乙摆球做垂直于纸面的小角度摆动，丙摆球在纸面内做小角度摆动，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为垂直纸面的钉子，而且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，求各摆的周期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64704"/>
                <a:ext cx="11485848" cy="1930465"/>
              </a:xfrm>
              <a:blipFill>
                <a:blip r:embed="rId2"/>
                <a:stretch>
                  <a:fillRect l="-796" r="-849" b="-5363"/>
                </a:stretch>
              </a:blipFill>
            </p:spPr>
            <p:txBody>
              <a:bodyPr/>
              <a:lstStyle/>
              <a:p>
                <a:r>
                  <a:rPr lang="zh-CN" altLang="en-US">
                    <a:noFill/>
                  </a:rPr>
                  <a:t> </a:t>
                </a:r>
              </a:p>
            </p:txBody>
          </p:sp>
        </mc:Fallback>
      </mc:AlternateContent>
      <p:pic>
        <p:nvPicPr>
          <p:cNvPr id="3" name="24典例2.eps" descr="id:2147493974;FounderCES"/>
          <p:cNvPicPr/>
          <p:nvPr/>
        </p:nvPicPr>
        <p:blipFill>
          <a:blip r:embed="rId3"/>
          <a:stretch>
            <a:fillRect/>
          </a:stretch>
        </p:blipFill>
        <p:spPr>
          <a:xfrm>
            <a:off x="478582" y="908720"/>
            <a:ext cx="1224136" cy="393921"/>
          </a:xfrm>
          <a:prstGeom prst="rect">
            <a:avLst/>
          </a:prstGeom>
        </p:spPr>
      </p:pic>
      <p:pic>
        <p:nvPicPr>
          <p:cNvPr id="4" name="24答案.eps" descr="id:2147493967;FounderCES"/>
          <p:cNvPicPr/>
          <p:nvPr/>
        </p:nvPicPr>
        <p:blipFill>
          <a:blip r:embed="rId4"/>
          <a:stretch>
            <a:fillRect/>
          </a:stretch>
        </p:blipFill>
        <p:spPr>
          <a:xfrm>
            <a:off x="502431" y="4616177"/>
            <a:ext cx="912255" cy="324991"/>
          </a:xfrm>
          <a:prstGeom prst="rect">
            <a:avLst/>
          </a:prstGeom>
        </p:spPr>
      </p:pic>
      <p:pic>
        <p:nvPicPr>
          <p:cNvPr id="5" name="图片 4"/>
          <p:cNvPicPr>
            <a:picLocks noChangeAspect="1"/>
          </p:cNvPicPr>
          <p:nvPr/>
        </p:nvPicPr>
        <p:blipFill rotWithShape="1">
          <a:blip r:embed="rId5"/>
          <a:srcRect t="9116"/>
          <a:stretch/>
        </p:blipFill>
        <p:spPr>
          <a:xfrm>
            <a:off x="3718942" y="2139305"/>
            <a:ext cx="6081776" cy="2153791"/>
          </a:xfrm>
          <a:prstGeom prst="rect">
            <a:avLst/>
          </a:prstGeom>
        </p:spPr>
      </p:pic>
      <mc:AlternateContent xmlns:mc="http://schemas.openxmlformats.org/markup-compatibility/2006">
        <mc:Choice xmlns:a14="http://schemas.microsoft.com/office/drawing/2010/main" Requires="a14">
          <p:sp>
            <p:nvSpPr>
              <p:cNvPr id="7" name="矩形 6"/>
              <p:cNvSpPr/>
              <p:nvPr/>
            </p:nvSpPr>
            <p:spPr>
              <a:xfrm>
                <a:off x="1464391" y="4365104"/>
                <a:ext cx="5018233" cy="843885"/>
              </a:xfrm>
              <a:prstGeom prst="rect">
                <a:avLst/>
              </a:prstGeom>
            </p:spPr>
            <p:txBody>
              <a:bodyPr wrap="none">
                <a:spAutoFit/>
              </a:bodyPr>
              <a:lstStyle/>
              <a:p>
                <a:r>
                  <a:rPr lang="en-US" altLang="zh-CN" sz="2400" smtClean="0">
                    <a:solidFill>
                      <a:schemeClr val="tx1"/>
                    </a:solidFill>
                  </a:rPr>
                  <a:t>2π</a:t>
                </a:r>
                <a14:m>
                  <m:oMath xmlns:m="http://schemas.openxmlformats.org/officeDocument/2006/math">
                    <m:rad>
                      <m:radPr>
                        <m:degHide m:val="on"/>
                        <m:ctrlPr>
                          <a:rPr lang="zh-CN" altLang="zh-CN" sz="2400" i="1">
                            <a:solidFill>
                              <a:schemeClr val="tx1"/>
                            </a:solidFill>
                            <a:latin typeface="Cambria Math" panose="02040503050406030204" pitchFamily="18" charset="0"/>
                            <a:ea typeface="Cambria Math" panose="02040503050406030204" pitchFamily="18" charset="0"/>
                          </a:rPr>
                        </m:ctrlPr>
                      </m:radPr>
                      <m:deg/>
                      <m:e>
                        <m:f>
                          <m:fPr>
                            <m:ctrlPr>
                              <a:rPr lang="zh-CN" altLang="zh-CN" sz="2400" i="1">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𝒍</m:t>
                            </m:r>
                            <m:r>
                              <a:rPr lang="en-US" altLang="zh-CN" sz="2400" i="1">
                                <a:solidFill>
                                  <a:schemeClr val="tx1"/>
                                </a:solidFill>
                                <a:latin typeface="Cambria Math" panose="02040503050406030204" pitchFamily="18" charset="0"/>
                                <a:cs typeface="Times New Roman" panose="02020603050405020304" pitchFamily="18" charset="0"/>
                              </a:rPr>
                              <m:t>𝐬𝐢𝐧</m:t>
                            </m:r>
                            <m:r>
                              <a:rPr lang="en-US" altLang="zh-CN" sz="2400" b="1" i="1" smtClean="0">
                                <a:solidFill>
                                  <a:schemeClr val="tx1"/>
                                </a:solidFill>
                                <a:latin typeface="Cambria Math" panose="02040503050406030204" pitchFamily="18" charset="0"/>
                                <a:cs typeface="Times New Roman" panose="02020603050405020304" pitchFamily="18" charset="0"/>
                              </a:rPr>
                              <m:t> </m:t>
                            </m:r>
                            <m:r>
                              <a:rPr lang="en-US" altLang="zh-CN" sz="2400" i="1">
                                <a:solidFill>
                                  <a:schemeClr val="tx1"/>
                                </a:solidFill>
                                <a:latin typeface="Cambria Math" panose="02040503050406030204" pitchFamily="18" charset="0"/>
                                <a:cs typeface="Times New Roman" panose="02020603050405020304" pitchFamily="18" charset="0"/>
                              </a:rPr>
                              <m:t>𝜶</m:t>
                            </m:r>
                          </m:num>
                          <m:den>
                            <m:r>
                              <a:rPr lang="en-US" altLang="zh-CN" sz="2400" i="1">
                                <a:solidFill>
                                  <a:schemeClr val="tx1"/>
                                </a:solidFill>
                                <a:latin typeface="Cambria Math" panose="02040503050406030204" pitchFamily="18" charset="0"/>
                                <a:cs typeface="Times New Roman" panose="02020603050405020304" pitchFamily="18" charset="0"/>
                              </a:rPr>
                              <m:t>𝒈</m:t>
                            </m:r>
                          </m:den>
                        </m:f>
                      </m:e>
                    </m:rad>
                  </m:oMath>
                </a14:m>
                <a:r>
                  <a:rPr lang="zh-CN" altLang="zh-CN" sz="2400">
                    <a:solidFill>
                      <a:schemeClr val="tx1"/>
                    </a:solidFill>
                    <a:cs typeface="Times New Roman" panose="02020603050405020304" pitchFamily="18" charset="0"/>
                  </a:rPr>
                  <a:t>　</a:t>
                </a:r>
                <a:r>
                  <a:rPr lang="en-US" altLang="zh-CN" sz="2400">
                    <a:solidFill>
                      <a:schemeClr val="tx1"/>
                    </a:solidFill>
                  </a:rPr>
                  <a:t>2π</a:t>
                </a:r>
                <a14:m>
                  <m:oMath xmlns:m="http://schemas.openxmlformats.org/officeDocument/2006/math">
                    <m:rad>
                      <m:radPr>
                        <m:degHide m:val="on"/>
                        <m:ctrlPr>
                          <a:rPr lang="zh-CN" altLang="zh-CN" sz="2400" i="1">
                            <a:solidFill>
                              <a:schemeClr val="tx1"/>
                            </a:solidFill>
                            <a:latin typeface="Cambria Math" panose="02040503050406030204" pitchFamily="18" charset="0"/>
                            <a:ea typeface="Cambria Math" panose="02040503050406030204" pitchFamily="18" charset="0"/>
                          </a:rPr>
                        </m:ctrlPr>
                      </m:radPr>
                      <m:deg/>
                      <m:e>
                        <m:f>
                          <m:fPr>
                            <m:ctrlPr>
                              <a:rPr lang="zh-CN" altLang="zh-CN" sz="2400" i="1">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𝒍</m:t>
                            </m:r>
                            <m:r>
                              <a:rPr lang="en-US" altLang="zh-CN" sz="2400" i="1">
                                <a:solidFill>
                                  <a:schemeClr val="tx1"/>
                                </a:solidFill>
                                <a:latin typeface="Cambria Math" panose="02040503050406030204" pitchFamily="18" charset="0"/>
                                <a:cs typeface="Times New Roman" panose="02020603050405020304" pitchFamily="18" charset="0"/>
                              </a:rPr>
                              <m:t>𝐬𝐢𝐧</m:t>
                            </m:r>
                            <m:r>
                              <a:rPr lang="en-US" altLang="zh-CN" sz="2400" b="1" i="1" smtClean="0">
                                <a:solidFill>
                                  <a:schemeClr val="tx1"/>
                                </a:solidFill>
                                <a:latin typeface="Cambria Math" panose="02040503050406030204" pitchFamily="18" charset="0"/>
                                <a:cs typeface="Times New Roman" panose="02020603050405020304" pitchFamily="18" charset="0"/>
                              </a:rPr>
                              <m:t> </m:t>
                            </m:r>
                            <m:r>
                              <a:rPr lang="en-US" altLang="zh-CN" sz="2400" i="1">
                                <a:solidFill>
                                  <a:schemeClr val="tx1"/>
                                </a:solidFill>
                                <a:latin typeface="Cambria Math" panose="02040503050406030204" pitchFamily="18" charset="0"/>
                                <a:cs typeface="Times New Roman" panose="02020603050405020304" pitchFamily="18" charset="0"/>
                              </a:rPr>
                              <m:t>𝜶</m:t>
                            </m:r>
                            <m:r>
                              <a:rPr lang="zh-CN" altLang="zh-CN" sz="2400">
                                <a:solidFill>
                                  <a:schemeClr val="tx1"/>
                                </a:solidFill>
                                <a:latin typeface="Cambria Math" panose="02040503050406030204" pitchFamily="18" charset="0"/>
                                <a:cs typeface="Times New Roman" panose="02020603050405020304" pitchFamily="18" charset="0"/>
                              </a:rPr>
                              <m:t>＋</m:t>
                            </m:r>
                            <m:r>
                              <a:rPr lang="en-US" altLang="zh-CN" sz="2400" i="1">
                                <a:solidFill>
                                  <a:schemeClr val="tx1"/>
                                </a:solidFill>
                                <a:latin typeface="Cambria Math" panose="02040503050406030204" pitchFamily="18" charset="0"/>
                                <a:cs typeface="Times New Roman" panose="02020603050405020304" pitchFamily="18" charset="0"/>
                              </a:rPr>
                              <m:t>𝑳</m:t>
                            </m:r>
                          </m:num>
                          <m:den>
                            <m:r>
                              <a:rPr lang="en-US" altLang="zh-CN" sz="2400" i="1">
                                <a:solidFill>
                                  <a:schemeClr val="tx1"/>
                                </a:solidFill>
                                <a:latin typeface="Cambria Math" panose="02040503050406030204" pitchFamily="18" charset="0"/>
                                <a:cs typeface="Times New Roman" panose="02020603050405020304" pitchFamily="18" charset="0"/>
                              </a:rPr>
                              <m:t>𝒈</m:t>
                            </m:r>
                          </m:den>
                        </m:f>
                      </m:e>
                    </m:rad>
                  </m:oMath>
                </a14:m>
                <a:r>
                  <a:rPr lang="en-US" altLang="zh-CN" sz="2400">
                    <a:solidFill>
                      <a:schemeClr val="tx1"/>
                    </a:solidFill>
                  </a:rPr>
                  <a:t>  π</a:t>
                </a:r>
                <a14:m>
                  <m:oMath xmlns:m="http://schemas.openxmlformats.org/officeDocument/2006/math">
                    <m:rad>
                      <m:radPr>
                        <m:degHide m:val="on"/>
                        <m:ctrlPr>
                          <a:rPr lang="zh-CN" altLang="zh-CN" sz="2400" i="1">
                            <a:solidFill>
                              <a:schemeClr val="tx1"/>
                            </a:solidFill>
                            <a:latin typeface="Cambria Math" panose="02040503050406030204" pitchFamily="18" charset="0"/>
                            <a:ea typeface="Cambria Math" panose="02040503050406030204" pitchFamily="18" charset="0"/>
                          </a:rPr>
                        </m:ctrlPr>
                      </m:radPr>
                      <m:deg/>
                      <m:e>
                        <m:f>
                          <m:fPr>
                            <m:ctrlPr>
                              <a:rPr lang="zh-CN" altLang="zh-CN" sz="2400" i="1">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𝒍</m:t>
                            </m:r>
                          </m:num>
                          <m:den>
                            <m:r>
                              <a:rPr lang="en-US" altLang="zh-CN" sz="2400" i="1">
                                <a:solidFill>
                                  <a:schemeClr val="tx1"/>
                                </a:solidFill>
                                <a:latin typeface="Cambria Math" panose="02040503050406030204" pitchFamily="18" charset="0"/>
                                <a:cs typeface="Times New Roman" panose="02020603050405020304" pitchFamily="18" charset="0"/>
                              </a:rPr>
                              <m:t>𝒈</m:t>
                            </m:r>
                          </m:den>
                        </m:f>
                      </m:e>
                    </m:rad>
                  </m:oMath>
                </a14:m>
                <a:r>
                  <a:rPr lang="zh-CN" altLang="zh-CN" sz="2400">
                    <a:solidFill>
                      <a:schemeClr val="tx1"/>
                    </a:solidFill>
                    <a:cs typeface="Times New Roman" panose="02020603050405020304" pitchFamily="18" charset="0"/>
                  </a:rPr>
                  <a:t>＋</a:t>
                </a:r>
                <a:r>
                  <a:rPr lang="en-US" altLang="zh-CN" sz="2400">
                    <a:solidFill>
                      <a:schemeClr val="tx1"/>
                    </a:solidFill>
                  </a:rPr>
                  <a:t>π</a:t>
                </a:r>
                <a14:m>
                  <m:oMath xmlns:m="http://schemas.openxmlformats.org/officeDocument/2006/math">
                    <m:rad>
                      <m:radPr>
                        <m:degHide m:val="on"/>
                        <m:ctrlPr>
                          <a:rPr lang="zh-CN" altLang="zh-CN" sz="2400" i="1">
                            <a:solidFill>
                              <a:schemeClr val="tx1"/>
                            </a:solidFill>
                            <a:latin typeface="Cambria Math" panose="02040503050406030204" pitchFamily="18" charset="0"/>
                            <a:ea typeface="Cambria Math" panose="02040503050406030204" pitchFamily="18" charset="0"/>
                          </a:rPr>
                        </m:ctrlPr>
                      </m:radPr>
                      <m:deg/>
                      <m:e>
                        <m:f>
                          <m:fPr>
                            <m:ctrlPr>
                              <a:rPr lang="zh-CN" altLang="zh-CN" sz="2400" i="1">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𝟐</m:t>
                            </m:r>
                            <m:r>
                              <a:rPr lang="en-US" altLang="zh-CN" sz="2400" i="1">
                                <a:solidFill>
                                  <a:schemeClr val="tx1"/>
                                </a:solidFill>
                                <a:latin typeface="Cambria Math" panose="02040503050406030204" pitchFamily="18" charset="0"/>
                                <a:cs typeface="Times New Roman" panose="02020603050405020304" pitchFamily="18" charset="0"/>
                              </a:rPr>
                              <m:t>𝒍</m:t>
                            </m:r>
                          </m:num>
                          <m:den>
                            <m:r>
                              <a:rPr lang="en-US" altLang="zh-CN" sz="2400" i="1">
                                <a:solidFill>
                                  <a:schemeClr val="tx1"/>
                                </a:solidFill>
                                <a:latin typeface="Cambria Math" panose="02040503050406030204" pitchFamily="18" charset="0"/>
                                <a:cs typeface="Times New Roman" panose="02020603050405020304" pitchFamily="18" charset="0"/>
                              </a:rPr>
                              <m:t>𝟑</m:t>
                            </m:r>
                            <m:r>
                              <a:rPr lang="en-US" altLang="zh-CN" sz="2400" i="1">
                                <a:solidFill>
                                  <a:schemeClr val="tx1"/>
                                </a:solidFill>
                                <a:latin typeface="Cambria Math" panose="02040503050406030204" pitchFamily="18" charset="0"/>
                                <a:cs typeface="Times New Roman" panose="02020603050405020304" pitchFamily="18" charset="0"/>
                              </a:rPr>
                              <m:t>𝒈</m:t>
                            </m:r>
                          </m:den>
                        </m:f>
                      </m:e>
                    </m:rad>
                  </m:oMath>
                </a14:m>
                <a:r>
                  <a:rPr lang="en-US" altLang="zh-CN" sz="2400">
                    <a:solidFill>
                      <a:schemeClr val="tx1"/>
                    </a:solidFill>
                  </a:rPr>
                  <a:t> </a:t>
                </a:r>
                <a:endParaRPr lang="zh-CN" altLang="en-US">
                  <a:solidFill>
                    <a:schemeClr val="tx1"/>
                  </a:solidFill>
                </a:endParaRPr>
              </a:p>
            </p:txBody>
          </p:sp>
        </mc:Choice>
        <mc:Fallback>
          <p:sp>
            <p:nvSpPr>
              <p:cNvPr id="7" name="矩形 6"/>
              <p:cNvSpPr>
                <a:spLocks noRot="1" noChangeAspect="1" noMove="1" noResize="1" noEditPoints="1" noAdjustHandles="1" noChangeArrowheads="1" noChangeShapeType="1" noTextEdit="1"/>
              </p:cNvSpPr>
              <p:nvPr/>
            </p:nvSpPr>
            <p:spPr>
              <a:xfrm>
                <a:off x="1464391" y="4365104"/>
                <a:ext cx="5018233" cy="843885"/>
              </a:xfrm>
              <a:prstGeom prst="rect">
                <a:avLst/>
              </a:prstGeom>
              <a:blipFill>
                <a:blip r:embed="rId6"/>
                <a:stretch>
                  <a:fillRect l="-182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854595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555419"/>
                <a:ext cx="11485848" cy="4601773"/>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的等效摆长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𝜶</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乙的等效摆长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𝜶</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丙图摆线向右摆到竖直位置时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圆心就由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摆球振动时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半个周期摆长为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另外半个周期摆长为</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则单摆丙的周期为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555419"/>
                <a:ext cx="11485848" cy="4601773"/>
              </a:xfrm>
              <a:blipFill>
                <a:blip r:embed="rId2"/>
                <a:stretch>
                  <a:fillRect l="-796" r="-849"/>
                </a:stretch>
              </a:blipFill>
            </p:spPr>
            <p:txBody>
              <a:bodyPr/>
              <a:lstStyle/>
              <a:p>
                <a:r>
                  <a:rPr lang="zh-CN" altLang="en-US">
                    <a:noFill/>
                  </a:rPr>
                  <a:t> </a:t>
                </a:r>
              </a:p>
            </p:txBody>
          </p:sp>
        </mc:Fallback>
      </mc:AlternateContent>
      <p:pic>
        <p:nvPicPr>
          <p:cNvPr id="3" name="24解析.eps" descr="id:2147493960;FounderCES"/>
          <p:cNvPicPr/>
          <p:nvPr/>
        </p:nvPicPr>
        <p:blipFill>
          <a:blip r:embed="rId3"/>
          <a:stretch>
            <a:fillRect/>
          </a:stretch>
        </p:blipFill>
        <p:spPr>
          <a:xfrm>
            <a:off x="451423" y="1088531"/>
            <a:ext cx="936104" cy="333631"/>
          </a:xfrm>
          <a:prstGeom prst="rect">
            <a:avLst/>
          </a:prstGeom>
        </p:spPr>
      </p:pic>
      <p:pic>
        <p:nvPicPr>
          <p:cNvPr id="4" name="图片 3"/>
          <p:cNvPicPr>
            <a:picLocks noChangeAspect="1"/>
          </p:cNvPicPr>
          <p:nvPr/>
        </p:nvPicPr>
        <p:blipFill rotWithShape="1">
          <a:blip r:embed="rId4"/>
          <a:srcRect t="9116"/>
          <a:stretch/>
        </p:blipFill>
        <p:spPr>
          <a:xfrm>
            <a:off x="3718942" y="3933056"/>
            <a:ext cx="6081776" cy="2153791"/>
          </a:xfrm>
          <a:prstGeom prst="rect">
            <a:avLst/>
          </a:prstGeom>
        </p:spPr>
      </p:pic>
    </p:spTree>
    <p:extLst>
      <p:ext uri="{BB962C8B-B14F-4D97-AF65-F5344CB8AC3E}">
        <p14:creationId xmlns:p14="http://schemas.microsoft.com/office/powerpoint/2010/main" val="15280602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855193"/>
            <a:ext cx="11512136" cy="4301999"/>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836712"/>
                <a:ext cx="11485848" cy="4211281"/>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单摆的回复力是重力在切线方向上的分力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或者说是摆球所受合外力在切线方向上的分力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摆球所受的合外力在摆线方向上的分力提供摆球做圆周运动的向心力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所以并不是合外力完全用来提供回复力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因此摆球经过平衡位置时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只是回复力为零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合外力不为零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此时合外力提供摆球做圆周运动的向心力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实际的单摆摆球不可能是质点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所以摆长应是从悬点到摆球球心的长度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𝑫</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为摆线长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为摆球直径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等效重力加速度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等效</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等于摆球相对悬点静止时摆线的拉力与摆球质量之比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836712"/>
                <a:ext cx="11485848" cy="4211281"/>
              </a:xfrm>
              <a:blipFill>
                <a:blip r:embed="rId3"/>
                <a:stretch>
                  <a:fillRect l="-796" r="-849" b="-868"/>
                </a:stretch>
              </a:blipFill>
            </p:spPr>
            <p:txBody>
              <a:bodyPr/>
              <a:lstStyle/>
              <a:p>
                <a:r>
                  <a:rPr lang="zh-CN" altLang="en-US">
                    <a:noFill/>
                  </a:rPr>
                  <a:t> </a:t>
                </a:r>
              </a:p>
            </p:txBody>
          </p:sp>
        </mc:Fallback>
      </mc:AlternateContent>
      <p:pic>
        <p:nvPicPr>
          <p:cNvPr id="6" name="易错辨析.eps" descr="id:2147491466;FounderCES"/>
          <p:cNvPicPr/>
          <p:nvPr/>
        </p:nvPicPr>
        <p:blipFill>
          <a:blip r:embed="rId4"/>
          <a:stretch>
            <a:fillRect/>
          </a:stretch>
        </p:blipFill>
        <p:spPr>
          <a:xfrm>
            <a:off x="445408" y="973773"/>
            <a:ext cx="1977390" cy="409575"/>
          </a:xfrm>
          <a:prstGeom prst="rect">
            <a:avLst/>
          </a:prstGeom>
        </p:spPr>
      </p:pic>
    </p:spTree>
    <p:extLst>
      <p:ext uri="{BB962C8B-B14F-4D97-AF65-F5344CB8AC3E}">
        <p14:creationId xmlns:p14="http://schemas.microsoft.com/office/powerpoint/2010/main" val="28793993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内容占位符 1"/>
              <p:cNvSpPr txBox="1">
                <a:spLocks/>
              </p:cNvSpPr>
              <p:nvPr/>
            </p:nvSpPr>
            <p:spPr bwMode="auto">
              <a:xfrm>
                <a:off x="360854" y="3909232"/>
                <a:ext cx="11485848" cy="1896032"/>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𝒒𝑬</m:t>
                            </m:r>
                          </m:den>
                        </m:f>
                      </m:e>
                    </m:rad>
                  </m:oMath>
                </a14:m>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𝒒𝑬</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den>
                        </m:f>
                      </m:e>
                    </m:rad>
                  </m:oMath>
                </a14:m>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3909232"/>
                <a:ext cx="11485848" cy="1896032"/>
              </a:xfrm>
              <a:prstGeom prst="rect">
                <a:avLst/>
              </a:prstGeom>
              <a:blipFill>
                <a:blip r:embed="rId2"/>
                <a:stretch>
                  <a:fillRect l="-79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2" name="内容占位符 1"/>
          <p:cNvSpPr>
            <a:spLocks noGrp="1"/>
          </p:cNvSpPr>
          <p:nvPr>
            <p:ph idx="1"/>
          </p:nvPr>
        </p:nvSpPr>
        <p:spPr>
          <a:xfrm>
            <a:off x="360854" y="766445"/>
            <a:ext cx="11485848" cy="3416320"/>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电场强度大小为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、方向竖直向上的匀强电场中，一长度为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的绝缘细线，一端固定于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点，另一端拴一质量为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、带电荷量为＋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可视为质点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，小球静止在图中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点，细线绷紧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现将小球拉至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AOB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，由静止释放</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已知重力加速度为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则小球做简谐运动的过程中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机械能守恒</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回复力等于重力、电场力和细线拉力的合力</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0157;FounderCES"/>
          <p:cNvPicPr/>
          <p:nvPr/>
        </p:nvPicPr>
        <p:blipFill>
          <a:blip r:embed="rId3"/>
          <a:stretch>
            <a:fillRect/>
          </a:stretch>
        </p:blipFill>
        <p:spPr>
          <a:xfrm>
            <a:off x="424920" y="903305"/>
            <a:ext cx="1133782" cy="365455"/>
          </a:xfrm>
          <a:prstGeom prst="rect">
            <a:avLst/>
          </a:prstGeom>
        </p:spPr>
      </p:pic>
      <p:pic>
        <p:nvPicPr>
          <p:cNvPr id="4" name="24答案.eps" descr="id:2147493967;FounderCES"/>
          <p:cNvPicPr/>
          <p:nvPr/>
        </p:nvPicPr>
        <p:blipFill>
          <a:blip r:embed="rId4"/>
          <a:stretch>
            <a:fillRect/>
          </a:stretch>
        </p:blipFill>
        <p:spPr>
          <a:xfrm>
            <a:off x="502431" y="5912321"/>
            <a:ext cx="912255" cy="324991"/>
          </a:xfrm>
          <a:prstGeom prst="rect">
            <a:avLst/>
          </a:prstGeom>
        </p:spPr>
      </p:pic>
      <p:pic>
        <p:nvPicPr>
          <p:cNvPr id="5" name="wla228.jpg" descr="id:2147491480;FounderCES"/>
          <p:cNvPicPr/>
          <p:nvPr/>
        </p:nvPicPr>
        <p:blipFill>
          <a:blip r:embed="rId5"/>
          <a:stretch>
            <a:fillRect/>
          </a:stretch>
        </p:blipFill>
        <p:spPr>
          <a:xfrm>
            <a:off x="7247334" y="3284984"/>
            <a:ext cx="2153837" cy="2733937"/>
          </a:xfrm>
          <a:prstGeom prst="rect">
            <a:avLst/>
          </a:prstGeom>
        </p:spPr>
      </p:pic>
      <p:sp>
        <p:nvSpPr>
          <p:cNvPr id="8" name="矩形 7"/>
          <p:cNvSpPr/>
          <p:nvPr/>
        </p:nvSpPr>
        <p:spPr>
          <a:xfrm>
            <a:off x="1435436" y="5847655"/>
            <a:ext cx="407484" cy="461665"/>
          </a:xfrm>
          <a:prstGeom prst="rect">
            <a:avLst/>
          </a:prstGeom>
        </p:spPr>
        <p:txBody>
          <a:bodyPr wrap="none">
            <a:spAutoFit/>
          </a:bodyPr>
          <a:lstStyle/>
          <a:p>
            <a:r>
              <a:rPr lang="en-US" altLang="zh-CN" sz="2400">
                <a:solidFill>
                  <a:srgbClr val="000000"/>
                </a:solidFill>
              </a:rPr>
              <a:t>D</a:t>
            </a:r>
            <a:endParaRPr lang="zh-CN" altLang="en-US"/>
          </a:p>
        </p:txBody>
      </p:sp>
    </p:spTree>
    <p:extLst>
      <p:ext uri="{BB962C8B-B14F-4D97-AF65-F5344CB8AC3E}">
        <p14:creationId xmlns:p14="http://schemas.microsoft.com/office/powerpoint/2010/main" val="907370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2308324"/>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单摆</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的振动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把一根不能伸长的细线上端固定，下端拴一个小球，线的质量和球的大小可忽略不计，这种装置称为单摆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单摆是一种</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理想化模型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93868;FounderCES"/>
          <p:cNvPicPr/>
          <p:nvPr/>
        </p:nvPicPr>
        <p:blipFill>
          <a:blip r:embed="rId2"/>
          <a:stretch>
            <a:fillRect/>
          </a:stretch>
        </p:blipFill>
        <p:spPr>
          <a:xfrm>
            <a:off x="2494806" y="883444"/>
            <a:ext cx="6966049" cy="601340"/>
          </a:xfrm>
          <a:prstGeom prst="rect">
            <a:avLst/>
          </a:prstGeom>
        </p:spPr>
      </p:pic>
      <p:pic>
        <p:nvPicPr>
          <p:cNvPr id="4" name="知识点1.eps" descr="id:2147493875;FounderCES"/>
          <p:cNvPicPr/>
          <p:nvPr/>
        </p:nvPicPr>
        <p:blipFill>
          <a:blip r:embed="rId3"/>
          <a:stretch>
            <a:fillRect/>
          </a:stretch>
        </p:blipFill>
        <p:spPr>
          <a:xfrm>
            <a:off x="466263" y="1722978"/>
            <a:ext cx="1236455" cy="341745"/>
          </a:xfrm>
          <a:prstGeom prst="rect">
            <a:avLst/>
          </a:prstGeom>
        </p:spPr>
      </p:pic>
    </p:spTree>
    <p:extLst>
      <p:ext uri="{BB962C8B-B14F-4D97-AF65-F5344CB8AC3E}">
        <p14:creationId xmlns:p14="http://schemas.microsoft.com/office/powerpoint/2010/main" val="186398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3659848"/>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做简谐运动的过程中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因为电场力做功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所以机械能不守恒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回复力等于重力和电场力的合力沿轨迹切线方向的分力</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小球的等效重力加速度为</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u="wavy" baseline="-2500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等效</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𝒒𝑬</m:t>
                        </m:r>
                        <m:r>
                          <a:rPr lang="en-US" altLang="zh-CN" b="1" i="1" u="wavy" smtClean="0">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m:t>
                        </m:r>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单摆的周期公式可得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图中的</a:t>
                </a:r>
                <a:r>
                  <a:rPr lang="en-US" altLang="zh-CN"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点为单摆的平衡位置</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小球停止摆动静止在该点时</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摆线拉力与小球质量的比值为小球的等效重力加速度</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球做简谐运动的周期为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3659848"/>
              </a:xfrm>
              <a:blipFill>
                <a:blip r:embed="rId2"/>
                <a:stretch>
                  <a:fillRect l="-796" r="-849" b="-998"/>
                </a:stretch>
              </a:blipFill>
            </p:spPr>
            <p:txBody>
              <a:bodyPr/>
              <a:lstStyle/>
              <a:p>
                <a:r>
                  <a:rPr lang="zh-CN" altLang="en-US">
                    <a:noFill/>
                  </a:rPr>
                  <a:t> </a:t>
                </a:r>
              </a:p>
            </p:txBody>
          </p:sp>
        </mc:Fallback>
      </mc:AlternateContent>
      <p:pic>
        <p:nvPicPr>
          <p:cNvPr id="4" name="箭头右下.eps" descr="id:2147491494;FounderCES"/>
          <p:cNvPicPr/>
          <p:nvPr/>
        </p:nvPicPr>
        <p:blipFill>
          <a:blip r:embed="rId3"/>
          <a:stretch>
            <a:fillRect/>
          </a:stretch>
        </p:blipFill>
        <p:spPr>
          <a:xfrm>
            <a:off x="10415686" y="1844824"/>
            <a:ext cx="370899" cy="353437"/>
          </a:xfrm>
          <a:prstGeom prst="rect">
            <a:avLst/>
          </a:prstGeom>
        </p:spPr>
      </p:pic>
      <p:pic>
        <p:nvPicPr>
          <p:cNvPr id="5" name="24解析.eps" descr="id:2147491487;FounderCES"/>
          <p:cNvPicPr/>
          <p:nvPr/>
        </p:nvPicPr>
        <p:blipFill>
          <a:blip r:embed="rId4"/>
          <a:stretch>
            <a:fillRect/>
          </a:stretch>
        </p:blipFill>
        <p:spPr>
          <a:xfrm>
            <a:off x="424602" y="920726"/>
            <a:ext cx="774060" cy="276026"/>
          </a:xfrm>
          <a:prstGeom prst="rect">
            <a:avLst/>
          </a:prstGeom>
        </p:spPr>
      </p:pic>
      <mc:AlternateContent xmlns:mc="http://schemas.openxmlformats.org/markup-compatibility/2006" xmlns:a14="http://schemas.microsoft.com/office/drawing/2010/main">
        <mc:Choice Requires="a14">
          <p:sp>
            <p:nvSpPr>
              <p:cNvPr id="7" name="矩形 6"/>
              <p:cNvSpPr/>
              <p:nvPr/>
            </p:nvSpPr>
            <p:spPr>
              <a:xfrm>
                <a:off x="4078982" y="3645024"/>
                <a:ext cx="1545744" cy="843885"/>
              </a:xfrm>
              <a:prstGeom prst="rect">
                <a:avLst/>
              </a:prstGeom>
            </p:spPr>
            <p:txBody>
              <a:bodyPr wrap="none">
                <a:spAutoFit/>
              </a:bodyPr>
              <a:lstStyle/>
              <a:p>
                <a:r>
                  <a:rPr lang="en-US" altLang="zh-CN" sz="2400">
                    <a:solidFill>
                      <a:srgbClr val="000000"/>
                    </a:solidFill>
                    <a:cs typeface="Times New Roman" panose="02020603050405020304" pitchFamily="18" charset="0"/>
                  </a:rPr>
                  <a:t>2π</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𝒎𝑳</m:t>
                            </m:r>
                          </m:num>
                          <m:den>
                            <m:r>
                              <a:rPr lang="en-US" altLang="zh-CN" sz="2400" i="1">
                                <a:solidFill>
                                  <a:srgbClr val="000000"/>
                                </a:solidFill>
                                <a:latin typeface="Cambria Math" panose="02040503050406030204" pitchFamily="18" charset="0"/>
                                <a:cs typeface="Times New Roman" panose="02020603050405020304" pitchFamily="18" charset="0"/>
                              </a:rPr>
                              <m:t>𝒒𝑬</m:t>
                            </m:r>
                            <m:r>
                              <a:rPr lang="en-US" altLang="zh-CN" sz="2400" i="1">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𝒎𝒈</m:t>
                            </m:r>
                          </m:den>
                        </m:f>
                      </m:e>
                    </m:rad>
                  </m:oMath>
                </a14:m>
                <a:endParaRPr lang="zh-CN" altLang="en-US"/>
              </a:p>
            </p:txBody>
          </p:sp>
        </mc:Choice>
        <mc:Fallback xmlns="">
          <p:sp>
            <p:nvSpPr>
              <p:cNvPr id="7" name="矩形 6"/>
              <p:cNvSpPr>
                <a:spLocks noRot="1" noChangeAspect="1" noMove="1" noResize="1" noEditPoints="1" noAdjustHandles="1" noChangeArrowheads="1" noChangeShapeType="1" noTextEdit="1"/>
              </p:cNvSpPr>
              <p:nvPr/>
            </p:nvSpPr>
            <p:spPr>
              <a:xfrm>
                <a:off x="4078982" y="3645024"/>
                <a:ext cx="1545744" cy="843885"/>
              </a:xfrm>
              <a:prstGeom prst="rect">
                <a:avLst/>
              </a:prstGeom>
              <a:blipFill>
                <a:blip r:embed="rId5"/>
                <a:stretch>
                  <a:fillRect l="-590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278357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155176"/>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单摆的回复力</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回复力的提供：摆球的重力沿圆弧切线方向的分力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回复力的特点：在摆角很小的情况下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通常</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为摆长，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为摆球离开平衡位置的位移，负号表示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的方向与位移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的方向相反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单摆的运动规律：在摆角很小的情况下，单摆所受回复力大小与摆球位移大小成正比，方向与摆球位移方向相反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由此可知，在摆角很小的情况下，单摆的振动可近似视为简谐运动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55176"/>
              </a:xfrm>
              <a:blipFill>
                <a:blip r:embed="rId2"/>
                <a:stretch>
                  <a:fillRect l="-796" r="-849" b="-29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954989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980729"/>
            <a:ext cx="11512136" cy="2376264"/>
          </a:xfrm>
          <a:prstGeom prst="rect">
            <a:avLst/>
          </a:prstGeom>
        </p:spPr>
      </p:pic>
      <p:sp>
        <p:nvSpPr>
          <p:cNvPr id="2" name="内容占位符 1"/>
          <p:cNvSpPr>
            <a:spLocks noGrp="1"/>
          </p:cNvSpPr>
          <p:nvPr>
            <p:ph idx="1"/>
          </p:nvPr>
        </p:nvSpPr>
        <p:spPr>
          <a:xfrm>
            <a:off x="360854" y="1052736"/>
            <a:ext cx="11485848" cy="579967"/>
          </a:xfrm>
        </p:spPr>
        <p:txBody>
          <a:bodyPr/>
          <a:lstStyle/>
          <a:p>
            <a:r>
              <a:rPr lang="en-US" altLang="zh-CN" smtClean="0"/>
              <a:t>                               </a:t>
            </a:r>
            <a:endParaRPr lang="zh-CN" altLang="en-US"/>
          </a:p>
        </p:txBody>
      </p:sp>
      <p:pic>
        <p:nvPicPr>
          <p:cNvPr id="5" name="温馨提示.eps" descr="id:2147490013;FounderCES"/>
          <p:cNvPicPr/>
          <p:nvPr/>
        </p:nvPicPr>
        <p:blipFill>
          <a:blip r:embed="rId3"/>
          <a:stretch>
            <a:fillRect/>
          </a:stretch>
        </p:blipFill>
        <p:spPr>
          <a:xfrm>
            <a:off x="395094" y="1094660"/>
            <a:ext cx="2027704" cy="398730"/>
          </a:xfrm>
          <a:prstGeom prst="rect">
            <a:avLst/>
          </a:prstGeom>
        </p:spPr>
      </p:pic>
      <p:sp>
        <p:nvSpPr>
          <p:cNvPr id="6" name="内容占位符 1"/>
          <p:cNvSpPr txBox="1">
            <a:spLocks/>
          </p:cNvSpPr>
          <p:nvPr/>
        </p:nvSpPr>
        <p:spPr bwMode="auto">
          <a:xfrm>
            <a:off x="360854" y="949501"/>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回复力不是单摆所受的合外力</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单摆的运动可看作是变速圆周运动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其重力可分解为沿悬线方向的分力和沿圆弧切线方向的分力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重力沿圆弧切线方向的分力是使摆球沿圆弧振动的回复力</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单摆经过平衡位置时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回复力为零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a:t>
            </a:r>
            <a:r>
              <a:rPr lang="zh-CN" altLang="zh-CN" b="1" smtClean="0">
                <a:solidFill>
                  <a:srgbClr val="000000"/>
                </a:solidFill>
                <a:highlight>
                  <a:srgbClr val="FFFF00"/>
                </a:highlight>
                <a:latin typeface="Times New Roman" panose="02020603050405020304" pitchFamily="18" charset="0"/>
                <a:ea typeface="仿宋" panose="02010609060101010101" pitchFamily="49" charset="-122"/>
                <a:cs typeface="Times New Roman" panose="02020603050405020304" pitchFamily="18" charset="0"/>
              </a:rPr>
              <a:t>合外力不为零</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35674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4215713" y="2207840"/>
            <a:ext cx="1182658" cy="714129"/>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64704"/>
                <a:ext cx="11485848" cy="3989682"/>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单摆</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的周期</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单摆做简谐运动的周期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与摆长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的算术平方根成正比，与重力加速度的算术平方根成反比，关系式可表示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在同一地点，重力加速度是一定的，摆长相等的单摆具有相同且恒定不变的振动周期，单摆周期与振幅及摆球质量皆无关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单摆的应用：用于计时的摆钟、测重力加速度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64704"/>
                <a:ext cx="11485848" cy="3989682"/>
              </a:xfrm>
              <a:blipFill>
                <a:blip r:embed="rId3"/>
                <a:stretch>
                  <a:fillRect l="-796" r="-849" b="-305"/>
                </a:stretch>
              </a:blipFill>
            </p:spPr>
            <p:txBody>
              <a:bodyPr/>
              <a:lstStyle/>
              <a:p>
                <a:r>
                  <a:rPr lang="zh-CN" altLang="en-US">
                    <a:noFill/>
                  </a:rPr>
                  <a:t> </a:t>
                </a:r>
              </a:p>
            </p:txBody>
          </p:sp>
        </mc:Fallback>
      </mc:AlternateContent>
      <p:pic>
        <p:nvPicPr>
          <p:cNvPr id="3" name="知识点2.eps" descr="id:2147493896;FounderCES"/>
          <p:cNvPicPr/>
          <p:nvPr/>
        </p:nvPicPr>
        <p:blipFill>
          <a:blip r:embed="rId4"/>
          <a:stretch>
            <a:fillRect/>
          </a:stretch>
        </p:blipFill>
        <p:spPr>
          <a:xfrm>
            <a:off x="504871" y="909199"/>
            <a:ext cx="1413871" cy="375988"/>
          </a:xfrm>
          <a:prstGeom prst="rect">
            <a:avLst/>
          </a:prstGeom>
        </p:spPr>
      </p:pic>
    </p:spTree>
    <p:extLst>
      <p:ext uri="{BB962C8B-B14F-4D97-AF65-F5344CB8AC3E}">
        <p14:creationId xmlns:p14="http://schemas.microsoft.com/office/powerpoint/2010/main" val="3673425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txBox="1">
            <a:spLocks/>
          </p:cNvSpPr>
          <p:nvPr/>
        </p:nvSpPr>
        <p:spPr bwMode="auto">
          <a:xfrm>
            <a:off x="360854" y="2098987"/>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单摆受力</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如图所示，受细线拉力和重力作用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向心力来源</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细线拉力和重力在摆线方向上的分力的合力</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回复力来源</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重力沿圆弧切线方向的分力</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484784"/>
            <a:ext cx="11485848" cy="646331"/>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单摆</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模型中摆球的受力</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特征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2"/>
          <a:stretch>
            <a:fillRect/>
          </a:stretch>
        </p:blipFill>
        <p:spPr>
          <a:xfrm>
            <a:off x="2697398" y="911131"/>
            <a:ext cx="6638168" cy="573653"/>
          </a:xfrm>
          <a:prstGeom prst="rect">
            <a:avLst/>
          </a:prstGeom>
        </p:spPr>
      </p:pic>
      <p:pic>
        <p:nvPicPr>
          <p:cNvPr id="5" name="要点1.eps" descr="id:2147491345;FounderCES"/>
          <p:cNvPicPr/>
          <p:nvPr/>
        </p:nvPicPr>
        <p:blipFill>
          <a:blip r:embed="rId3"/>
          <a:stretch>
            <a:fillRect/>
          </a:stretch>
        </p:blipFill>
        <p:spPr>
          <a:xfrm>
            <a:off x="406574" y="1609481"/>
            <a:ext cx="1080120" cy="379359"/>
          </a:xfrm>
          <a:prstGeom prst="rect">
            <a:avLst/>
          </a:prstGeom>
        </p:spPr>
      </p:pic>
      <p:pic>
        <p:nvPicPr>
          <p:cNvPr id="6" name="hjer237.jpg" descr="id:2147491352;FounderCES"/>
          <p:cNvPicPr/>
          <p:nvPr/>
        </p:nvPicPr>
        <p:blipFill>
          <a:blip r:embed="rId4"/>
          <a:stretch>
            <a:fillRect/>
          </a:stretch>
        </p:blipFill>
        <p:spPr>
          <a:xfrm>
            <a:off x="6864412" y="2636912"/>
            <a:ext cx="2496161" cy="2664296"/>
          </a:xfrm>
          <a:prstGeom prst="rect">
            <a:avLst/>
          </a:prstGeom>
        </p:spPr>
      </p:pic>
    </p:spTree>
    <p:extLst>
      <p:ext uri="{BB962C8B-B14F-4D97-AF65-F5344CB8AC3E}">
        <p14:creationId xmlns:p14="http://schemas.microsoft.com/office/powerpoint/2010/main" val="2539492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124043"/>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回复力的特征</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在偏角很小时，</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，又因为回复力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，所以单摆的回复力为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，即回复力符合</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，单摆做简谐运动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2124043"/>
              </a:xfrm>
              <a:blipFill>
                <a:blip r:embed="rId2"/>
                <a:stretch>
                  <a:fillRect l="-796" r="-849"/>
                </a:stretch>
              </a:blipFill>
            </p:spPr>
            <p:txBody>
              <a:bodyPr/>
              <a:lstStyle/>
              <a:p>
                <a:r>
                  <a:rPr lang="zh-CN" altLang="en-US">
                    <a:noFill/>
                  </a:rPr>
                  <a:t> </a:t>
                </a:r>
              </a:p>
            </p:txBody>
          </p:sp>
        </mc:Fallback>
      </mc:AlternateContent>
      <p:pic>
        <p:nvPicPr>
          <p:cNvPr id="4" name="hjer237.jpg" descr="id:2147491352;FounderCES"/>
          <p:cNvPicPr/>
          <p:nvPr/>
        </p:nvPicPr>
        <p:blipFill>
          <a:blip r:embed="rId3"/>
          <a:stretch>
            <a:fillRect/>
          </a:stretch>
        </p:blipFill>
        <p:spPr>
          <a:xfrm>
            <a:off x="4895189" y="2996952"/>
            <a:ext cx="2496161" cy="2664296"/>
          </a:xfrm>
          <a:prstGeom prst="rect">
            <a:avLst/>
          </a:prstGeom>
        </p:spPr>
      </p:pic>
    </p:spTree>
    <p:extLst>
      <p:ext uri="{BB962C8B-B14F-4D97-AF65-F5344CB8AC3E}">
        <p14:creationId xmlns:p14="http://schemas.microsoft.com/office/powerpoint/2010/main" val="3965646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图所示，在倾角为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的斜面顶端固定一摆长为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的单摆，单摆在斜面上做小角度摆动，摆球经过平衡位置时的速度为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，则以下判断正确的是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6391275" algn="l"/>
              </a:tabLst>
            </a:pPr>
            <a:endParaRPr lang="en-US" altLang="zh-CN" sz="1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91275" algn="l"/>
              </a:tabLst>
            </a:pPr>
            <a:endParaRPr lang="en-US" altLang="zh-CN" sz="1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91275" algn="l"/>
              </a:tabLst>
            </a:pPr>
            <a:endParaRPr lang="en-US" altLang="zh-CN" sz="1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91275" algn="l"/>
              </a:tabLst>
            </a:pP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单摆在斜面上摆动的周期为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摆球经过平衡位置时受到的回复力大小为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若小球带正电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并加一沿斜面向下的匀强电场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则单摆的振动周期将减小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若小球带正电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并加一沿斜面向下的匀强电场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则单摆的振动周期将增大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3953;FounderCES"/>
          <p:cNvPicPr/>
          <p:nvPr/>
        </p:nvPicPr>
        <p:blipFill>
          <a:blip r:embed="rId2"/>
          <a:stretch>
            <a:fillRect/>
          </a:stretch>
        </p:blipFill>
        <p:spPr>
          <a:xfrm>
            <a:off x="362237" y="905454"/>
            <a:ext cx="1127935" cy="363305"/>
          </a:xfrm>
          <a:prstGeom prst="rect">
            <a:avLst/>
          </a:prstGeom>
        </p:spPr>
      </p:pic>
      <p:pic>
        <p:nvPicPr>
          <p:cNvPr id="4" name="24答案.eps" descr="id:2147493967;FounderCES"/>
          <p:cNvPicPr/>
          <p:nvPr/>
        </p:nvPicPr>
        <p:blipFill>
          <a:blip r:embed="rId3"/>
          <a:stretch>
            <a:fillRect/>
          </a:stretch>
        </p:blipFill>
        <p:spPr>
          <a:xfrm>
            <a:off x="470076" y="5336257"/>
            <a:ext cx="912255" cy="324991"/>
          </a:xfrm>
          <a:prstGeom prst="rect">
            <a:avLst/>
          </a:prstGeom>
        </p:spPr>
      </p:pic>
      <p:pic>
        <p:nvPicPr>
          <p:cNvPr id="5" name="hjccbb1.jpg" descr="id:2147491366;FounderCES"/>
          <p:cNvPicPr/>
          <p:nvPr/>
        </p:nvPicPr>
        <p:blipFill>
          <a:blip r:embed="rId4"/>
          <a:stretch>
            <a:fillRect/>
          </a:stretch>
        </p:blipFill>
        <p:spPr>
          <a:xfrm>
            <a:off x="8039422" y="2132856"/>
            <a:ext cx="2388360" cy="1877362"/>
          </a:xfrm>
          <a:prstGeom prst="rect">
            <a:avLst/>
          </a:prstGeom>
        </p:spPr>
      </p:pic>
      <p:sp>
        <p:nvSpPr>
          <p:cNvPr id="7" name="矩形 6"/>
          <p:cNvSpPr/>
          <p:nvPr/>
        </p:nvSpPr>
        <p:spPr>
          <a:xfrm>
            <a:off x="1367242" y="5271591"/>
            <a:ext cx="407484" cy="461665"/>
          </a:xfrm>
          <a:prstGeom prst="rect">
            <a:avLst/>
          </a:prstGeom>
        </p:spPr>
        <p:txBody>
          <a:bodyPr wrap="none">
            <a:spAutoFit/>
          </a:bodyPr>
          <a:lstStyle/>
          <a:p>
            <a:r>
              <a:rPr lang="en-US" altLang="zh-CN" sz="2400">
                <a:solidFill>
                  <a:srgbClr val="000000"/>
                </a:solidFill>
              </a:rPr>
              <a:t>C</a:t>
            </a:r>
            <a:endParaRPr lang="zh-CN" altLang="en-US"/>
          </a:p>
        </p:txBody>
      </p:sp>
      <mc:AlternateContent xmlns:mc="http://schemas.openxmlformats.org/markup-compatibility/2006" xmlns:a14="http://schemas.microsoft.com/office/drawing/2010/main">
        <mc:Choice Requires="a14">
          <p:sp>
            <p:nvSpPr>
              <p:cNvPr id="9" name="矩形 8"/>
              <p:cNvSpPr/>
              <p:nvPr/>
            </p:nvSpPr>
            <p:spPr>
              <a:xfrm>
                <a:off x="4943078" y="2749711"/>
                <a:ext cx="890115" cy="843885"/>
              </a:xfrm>
              <a:prstGeom prst="rect">
                <a:avLst/>
              </a:prstGeom>
            </p:spPr>
            <p:txBody>
              <a:bodyPr wrap="none">
                <a:spAutoFit/>
              </a:bodyPr>
              <a:lstStyle/>
              <a:p>
                <a:r>
                  <a:rPr lang="en-US" altLang="zh-CN" sz="2400">
                    <a:solidFill>
                      <a:srgbClr val="000000"/>
                    </a:solidFill>
                    <a:cs typeface="Times New Roman" panose="02020603050405020304" pitchFamily="18" charset="0"/>
                  </a:rPr>
                  <a:t>2π</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𝑳</m:t>
                            </m:r>
                          </m:num>
                          <m:den>
                            <m:r>
                              <a:rPr lang="en-US" altLang="zh-CN" sz="2400" i="1">
                                <a:solidFill>
                                  <a:srgbClr val="000000"/>
                                </a:solidFill>
                                <a:latin typeface="Cambria Math" panose="02040503050406030204" pitchFamily="18" charset="0"/>
                                <a:cs typeface="Times New Roman" panose="02020603050405020304" pitchFamily="18" charset="0"/>
                              </a:rPr>
                              <m:t>𝒈</m:t>
                            </m:r>
                          </m:den>
                        </m:f>
                      </m:e>
                    </m:rad>
                  </m:oMath>
                </a14:m>
                <a:endParaRPr lang="zh-CN" altLang="en-US"/>
              </a:p>
            </p:txBody>
          </p:sp>
        </mc:Choice>
        <mc:Fallback xmlns="">
          <p:sp>
            <p:nvSpPr>
              <p:cNvPr id="9" name="矩形 8"/>
              <p:cNvSpPr>
                <a:spLocks noRot="1" noChangeAspect="1" noMove="1" noResize="1" noEditPoints="1" noAdjustHandles="1" noChangeArrowheads="1" noChangeShapeType="1" noTextEdit="1"/>
              </p:cNvSpPr>
              <p:nvPr/>
            </p:nvSpPr>
            <p:spPr>
              <a:xfrm>
                <a:off x="4943078" y="2749711"/>
                <a:ext cx="890115" cy="843885"/>
              </a:xfrm>
              <a:prstGeom prst="rect">
                <a:avLst/>
              </a:prstGeom>
              <a:blipFill>
                <a:blip r:embed="rId5"/>
                <a:stretch>
                  <a:fillRect l="-10959"/>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1" name="矩形 10"/>
              <p:cNvSpPr/>
              <p:nvPr/>
            </p:nvSpPr>
            <p:spPr>
              <a:xfrm>
                <a:off x="6857295" y="3397783"/>
                <a:ext cx="714939" cy="679289"/>
              </a:xfrm>
              <a:prstGeom prst="rect">
                <a:avLst/>
              </a:prstGeom>
            </p:spPr>
            <p:txBody>
              <a:bodyPr wrap="none">
                <a:spAutoFit/>
              </a:bodyPr>
              <a:lstStyle/>
              <a:p>
                <a:r>
                  <a:rPr lang="en-US" altLang="zh-CN" sz="2400" i="1">
                    <a:solidFill>
                      <a:srgbClr val="000000"/>
                    </a:solidFill>
                    <a:cs typeface="Times New Roman" panose="02020603050405020304" pitchFamily="18" charset="0"/>
                  </a:rPr>
                  <a:t>m</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sz="2400" i="1">
                                <a:solidFill>
                                  <a:srgbClr val="000000"/>
                                </a:solidFill>
                                <a:latin typeface="Book Antiqua" panose="02040602050305030304" pitchFamily="18" charset="0"/>
                                <a:cs typeface="Times New Roman" panose="02020603050405020304" pitchFamily="18" charset="0"/>
                              </a:rPr>
                              <m:t>v</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r>
                          <a:rPr lang="en-US" altLang="zh-CN" sz="2400" i="1">
                            <a:solidFill>
                              <a:srgbClr val="000000"/>
                            </a:solidFill>
                            <a:latin typeface="Cambria Math" panose="02040503050406030204" pitchFamily="18" charset="0"/>
                            <a:cs typeface="Times New Roman" panose="02020603050405020304" pitchFamily="18" charset="0"/>
                          </a:rPr>
                          <m:t>𝑳</m:t>
                        </m:r>
                      </m:den>
                    </m:f>
                  </m:oMath>
                </a14:m>
                <a:endParaRPr lang="zh-CN" altLang="en-US"/>
              </a:p>
            </p:txBody>
          </p:sp>
        </mc:Choice>
        <mc:Fallback xmlns="">
          <p:sp>
            <p:nvSpPr>
              <p:cNvPr id="11" name="矩形 10"/>
              <p:cNvSpPr>
                <a:spLocks noRot="1" noChangeAspect="1" noMove="1" noResize="1" noEditPoints="1" noAdjustHandles="1" noChangeArrowheads="1" noChangeShapeType="1" noTextEdit="1"/>
              </p:cNvSpPr>
              <p:nvPr/>
            </p:nvSpPr>
            <p:spPr>
              <a:xfrm>
                <a:off x="6857295" y="3397783"/>
                <a:ext cx="714939" cy="679289"/>
              </a:xfrm>
              <a:prstGeom prst="rect">
                <a:avLst/>
              </a:prstGeom>
              <a:blipFill>
                <a:blip r:embed="rId6"/>
                <a:stretch>
                  <a:fillRect l="-13675" b="-714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911225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906134"/>
              </a:xfrm>
            </p:spPr>
            <p:txBody>
              <a:bodyPr/>
              <a:lstStyle/>
              <a:p>
                <a:pPr hangingPunct="0">
                  <a:spcAft>
                    <a:spcPts val="0"/>
                  </a:spcAft>
                  <a:tabLst>
                    <a:tab pos="6391275" algn="l"/>
                  </a:tabLst>
                </a:pPr>
                <a:r>
                  <a:rPr lang="en-US"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单摆</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在平衡位置时</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等效重力加速度为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所以单摆在斜面上摆动的周期</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r>
                              <m:rPr>
                                <m:nor/>
                              </m:rPr>
                              <a:rPr lang="en-US" altLang="zh-CN" sz="2200" b="1" i="1">
                                <a:solidFill>
                                  <a:srgbClr val="000000"/>
                                </a:solidFill>
                                <a:ea typeface="宋体" panose="02010600030101010101" pitchFamily="2" charset="-122"/>
                                <a:cs typeface="Times New Roman" panose="02020603050405020304" pitchFamily="18" charset="0"/>
                              </a:rPr>
                              <m:t>′</m:t>
                            </m:r>
                          </m:den>
                        </m:f>
                      </m:e>
                    </m:rad>
                  </m:oMath>
                </a14:m>
                <a:r>
                  <a:rPr lang="en-US" altLang="zh-CN" sz="2200" b="1" i="1" smtClean="0">
                    <a:solidFill>
                      <a:srgbClr val="000000"/>
                    </a:solidFill>
                    <a:ea typeface="宋体" panose="02010600030101010101" pitchFamily="2" charset="-122"/>
                    <a:cs typeface="Times New Roman" panose="02020603050405020304" pitchFamily="18" charset="0"/>
                  </a:rPr>
                  <a:t> </a:t>
                </a:r>
                <a:r>
                  <a:rPr lang="zh-CN" altLang="zh-CN" sz="2200" b="1" smtClean="0">
                    <a:solidFill>
                      <a:srgbClr val="000000"/>
                    </a:solidFill>
                    <a:ea typeface="宋体" panose="02010600030101010101" pitchFamily="2" charset="-122"/>
                    <a:cs typeface="Times New Roman" panose="02020603050405020304" pitchFamily="18" charset="0"/>
                  </a:rPr>
                  <a:t>＝</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𝜶</m:t>
                            </m:r>
                          </m:den>
                        </m:f>
                      </m:e>
                    </m:rad>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回复力大小与偏离平衡位置的位移大小成正比</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故摆球经过平衡位置时受到的回复力大小为</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若小球带正电</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并加一沿斜面向下的匀强电场</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单摆在平衡位置时</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等效重力加速度为</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𝒒𝑬</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所以单摆在斜面上摆动的周期</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r>
                              <m:rPr>
                                <m:nor/>
                              </m:rPr>
                              <a:rPr lang="en-US" altLang="zh-CN" sz="2200" b="1">
                                <a:solidFill>
                                  <a:srgbClr val="000000"/>
                                </a:solidFill>
                                <a:latin typeface="Book Antiqua" panose="02040602050305030304" pitchFamily="18" charset="0"/>
                                <a:ea typeface="宋体" panose="02010600030101010101" pitchFamily="2" charset="-122"/>
                                <a:cs typeface="Times New Roman" panose="02020603050405020304" pitchFamily="18" charset="0"/>
                              </a:rPr>
                              <m:t>″</m:t>
                            </m:r>
                          </m:den>
                        </m:f>
                      </m:e>
                    </m:rad>
                  </m:oMath>
                </a14:m>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𝜶</m:t>
                            </m:r>
                            <m:r>
                              <a:rPr lang="en-US" altLang="zh-CN" sz="22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𝒒𝑬</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den>
                        </m:f>
                      </m:e>
                    </m:rad>
                  </m:oMath>
                </a14:m>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906134"/>
              </a:xfrm>
              <a:blipFill>
                <a:blip r:embed="rId2"/>
                <a:stretch>
                  <a:fillRect l="-690" r="-690"/>
                </a:stretch>
              </a:blipFill>
            </p:spPr>
            <p:txBody>
              <a:bodyPr/>
              <a:lstStyle/>
              <a:p>
                <a:r>
                  <a:rPr lang="zh-CN" altLang="en-US">
                    <a:noFill/>
                  </a:rPr>
                  <a:t> </a:t>
                </a:r>
              </a:p>
            </p:txBody>
          </p:sp>
        </mc:Fallback>
      </mc:AlternateContent>
      <p:pic>
        <p:nvPicPr>
          <p:cNvPr id="3" name="24解析.eps" descr="id:2147491373;FounderCES"/>
          <p:cNvPicPr/>
          <p:nvPr/>
        </p:nvPicPr>
        <p:blipFill>
          <a:blip r:embed="rId3"/>
          <a:stretch>
            <a:fillRect/>
          </a:stretch>
        </p:blipFill>
        <p:spPr>
          <a:xfrm>
            <a:off x="478582" y="908720"/>
            <a:ext cx="899798" cy="320863"/>
          </a:xfrm>
          <a:prstGeom prst="rect">
            <a:avLst/>
          </a:prstGeom>
        </p:spPr>
      </p:pic>
      <p:pic>
        <p:nvPicPr>
          <p:cNvPr id="4" name="hjccbb1.jpg" descr="id:2147491366;FounderCES"/>
          <p:cNvPicPr/>
          <p:nvPr/>
        </p:nvPicPr>
        <p:blipFill>
          <a:blip r:embed="rId4"/>
          <a:stretch>
            <a:fillRect/>
          </a:stretch>
        </p:blipFill>
        <p:spPr>
          <a:xfrm>
            <a:off x="8039422" y="3717032"/>
            <a:ext cx="2388360" cy="1877362"/>
          </a:xfrm>
          <a:prstGeom prst="rect">
            <a:avLst/>
          </a:prstGeom>
        </p:spPr>
      </p:pic>
    </p:spTree>
    <p:extLst>
      <p:ext uri="{BB962C8B-B14F-4D97-AF65-F5344CB8AC3E}">
        <p14:creationId xmlns:p14="http://schemas.microsoft.com/office/powerpoint/2010/main" val="2185543205"/>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TotalTime>
  <Words>1030</Words>
  <Application>Microsoft Office PowerPoint</Application>
  <PresentationFormat>自定义</PresentationFormat>
  <Paragraphs>117</Paragraphs>
  <Slides>20</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20</vt:i4>
      </vt:variant>
    </vt:vector>
  </HeadingPairs>
  <TitlesOfParts>
    <vt:vector size="31"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384</cp:revision>
  <dcterms:created xsi:type="dcterms:W3CDTF">2020-11-06T05:24:00Z</dcterms:created>
  <dcterms:modified xsi:type="dcterms:W3CDTF">2025-06-18T02:06:39Z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